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70" r:id="rId7"/>
    <p:sldId id="263" r:id="rId8"/>
    <p:sldId id="261" r:id="rId9"/>
    <p:sldId id="262" r:id="rId10"/>
    <p:sldId id="264" r:id="rId11"/>
    <p:sldId id="269" r:id="rId12"/>
    <p:sldId id="265" r:id="rId13"/>
    <p:sldId id="268" r:id="rId14"/>
    <p:sldId id="266" r:id="rId15"/>
    <p:sldId id="267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642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085692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 advClick="0" advTm="10000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Click="0" advTm="10000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28.01.2026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0">
    <p:cover/>
  </p:transition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03848" y="1844824"/>
            <a:ext cx="3238128" cy="720081"/>
          </a:xfrm>
        </p:spPr>
        <p:txBody>
          <a:bodyPr/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94538" y="2852936"/>
            <a:ext cx="6194805" cy="1066800"/>
          </a:xfrm>
        </p:spPr>
        <p:txBody>
          <a:bodyPr>
            <a:normAutofit/>
          </a:bodyPr>
          <a:lstStyle/>
          <a:p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Преподавателя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404664"/>
            <a:ext cx="72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образовательное учреждение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Славгородская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детская школа искусств»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203848" y="3212976"/>
            <a:ext cx="3024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07798" y="2689756"/>
            <a:ext cx="1628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Дамер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07798" y="3241599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(фамилия)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2351762" y="4267757"/>
            <a:ext cx="39604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525459" y="3724290"/>
            <a:ext cx="3978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Светланы Викторовны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73791" y="4267757"/>
            <a:ext cx="1680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(имя, отчество)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94539" y="4648833"/>
            <a:ext cx="705481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по классу фортепиано, концертмейстер</a:t>
            </a:r>
            <a:endParaRPr lang="ru-RU" sz="23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1094539" y="5095109"/>
            <a:ext cx="70548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851912" y="5116542"/>
            <a:ext cx="116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(предмет)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10000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323850" y="332740"/>
            <a:ext cx="7922895" cy="2193290"/>
          </a:xfrm>
        </p:spPr>
        <p:txBody>
          <a:bodyPr>
            <a:normAutofit fontScale="92500"/>
          </a:bodyPr>
          <a:lstStyle/>
          <a:p>
            <a:r>
              <a:rPr lang="ru-RU" altLang="en-US" u="sng">
                <a:latin typeface="Times New Roman" panose="02020603050405020304" pitchFamily="18" charset="0"/>
                <a:cs typeface="Times New Roman" panose="02020603050405020304" pitchFamily="18" charset="0"/>
              </a:rPr>
              <a:t>Зональные:</a:t>
            </a:r>
            <a:endParaRPr lang="ru-RU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ru-RU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ru-RU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зональный конкурс юных пианистов «Весенние мелодии», г. Барнаул</a:t>
            </a:r>
          </a:p>
          <a:p>
            <a:pPr marL="114300" indent="0">
              <a:buNone/>
            </a:pPr>
            <a:r>
              <a:rPr lang="ru-RU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Открытый зональный конкурс Яровского методического объединения «Юный пианист», г. Яровое</a:t>
            </a:r>
          </a:p>
          <a:p>
            <a:pPr marL="114300" indent="0">
              <a:buNone/>
            </a:pPr>
            <a:r>
              <a:rPr lang="ru-RU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XIV </a:t>
            </a: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зональный фестиваль-конкурс «Признание», г. Бийск</a:t>
            </a:r>
          </a:p>
        </p:txBody>
      </p:sp>
      <p:pic>
        <p:nvPicPr>
          <p:cNvPr id="5" name="Изображение 4" descr="2025-11-07_21-01-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80" y="2564765"/>
            <a:ext cx="2056765" cy="2898140"/>
          </a:xfrm>
          <a:prstGeom prst="rect">
            <a:avLst/>
          </a:prstGeom>
        </p:spPr>
      </p:pic>
      <p:pic>
        <p:nvPicPr>
          <p:cNvPr id="6" name="Изображение 5" descr="2025-11-07_21-03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405" y="2564765"/>
            <a:ext cx="1755775" cy="2506345"/>
          </a:xfrm>
          <a:prstGeom prst="rect">
            <a:avLst/>
          </a:prstGeom>
        </p:spPr>
      </p:pic>
      <p:pic>
        <p:nvPicPr>
          <p:cNvPr id="7" name="Изображение 6" descr="2025-11-07_21-04-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" y="2564765"/>
            <a:ext cx="2076450" cy="2899410"/>
          </a:xfrm>
          <a:prstGeom prst="rect">
            <a:avLst/>
          </a:prstGeom>
        </p:spPr>
      </p:pic>
      <p:pic>
        <p:nvPicPr>
          <p:cNvPr id="8" name="Изображение 7" descr="2025-11-07_21-06-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6830" y="4438015"/>
            <a:ext cx="1699260" cy="2336800"/>
          </a:xfrm>
          <a:prstGeom prst="rect">
            <a:avLst/>
          </a:prstGeom>
        </p:spPr>
      </p:pic>
      <p:pic>
        <p:nvPicPr>
          <p:cNvPr id="9" name="Изображение 8" descr="2025-11-07_21-07-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2045" y="2564765"/>
            <a:ext cx="1856740" cy="2508250"/>
          </a:xfrm>
          <a:prstGeom prst="rect">
            <a:avLst/>
          </a:prstGeom>
        </p:spPr>
      </p:pic>
      <p:pic>
        <p:nvPicPr>
          <p:cNvPr id="10" name="Изображение 9" descr="2025-11-07_21-08-5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4030" y="4437380"/>
            <a:ext cx="1754505" cy="2336800"/>
          </a:xfrm>
          <a:prstGeom prst="rect">
            <a:avLst/>
          </a:prstGeom>
        </p:spPr>
      </p:pic>
      <p:pic>
        <p:nvPicPr>
          <p:cNvPr id="11" name="Изображение 10" descr="2025-11-07_21-10-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0110" y="4437380"/>
            <a:ext cx="1696720" cy="2337435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27622"/>
            <a:ext cx="8352927" cy="1143000"/>
          </a:xfrm>
        </p:spPr>
        <p:txBody>
          <a:bodyPr/>
          <a:lstStyle/>
          <a:p>
            <a:r>
              <a:rPr lang="ru-RU" altLang="en-US" sz="27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творческих проектов: </a:t>
            </a:r>
            <a:r>
              <a:rPr lang="ru-RU" altLang="en-US" sz="27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en-US" sz="27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1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en-US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 каждому</a:t>
            </a:r>
            <a:r>
              <a:rPr lang="ru-RU" altLang="en-US" sz="1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en-US" sz="1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7802" y="908720"/>
            <a:ext cx="6436406" cy="1151652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концертах в </a:t>
            </a:r>
            <a:r>
              <a:rPr lang="ru-RU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Городском </a:t>
            </a:r>
            <a:r>
              <a:rPr lang="ru-RU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парке культуры и отдыха;</a:t>
            </a:r>
          </a:p>
          <a:p>
            <a:pPr algn="just">
              <a:spcBef>
                <a:spcPts val="0"/>
              </a:spcBef>
            </a:pPr>
            <a:r>
              <a:rPr lang="ru-RU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уличных концертах на «малом Арбате».</a:t>
            </a:r>
          </a:p>
          <a:p>
            <a:endParaRPr lang="ru-RU" altLang="en-US" sz="18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en-US" sz="27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en-US" sz="27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en-US" sz="27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Изображение 3" descr="2026-01-21_19-48-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4662353"/>
            <a:ext cx="2739529" cy="2055009"/>
          </a:xfrm>
          <a:prstGeom prst="rect">
            <a:avLst/>
          </a:prstGeom>
        </p:spPr>
      </p:pic>
      <p:pic>
        <p:nvPicPr>
          <p:cNvPr id="5" name="Изображение 4" descr="2026-01-21_19-50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5185" y="4354888"/>
            <a:ext cx="3356616" cy="2386916"/>
          </a:xfrm>
          <a:prstGeom prst="rect">
            <a:avLst/>
          </a:prstGeom>
        </p:spPr>
      </p:pic>
      <p:pic>
        <p:nvPicPr>
          <p:cNvPr id="7" name="Изображение 20" descr="театр"/>
          <p:cNvPicPr>
            <a:picLocks noChangeAspect="1"/>
          </p:cNvPicPr>
          <p:nvPr/>
        </p:nvPicPr>
        <p:blipFill>
          <a:blip r:embed="rId5"/>
          <a:srcRect b="6897"/>
          <a:stretch>
            <a:fillRect/>
          </a:stretch>
        </p:blipFill>
        <p:spPr>
          <a:xfrm>
            <a:off x="4209202" y="1986167"/>
            <a:ext cx="3368581" cy="2398274"/>
          </a:xfrm>
          <a:prstGeom prst="rect">
            <a:avLst/>
          </a:prstGeom>
        </p:spPr>
      </p:pic>
      <p:pic>
        <p:nvPicPr>
          <p:cNvPr id="8" name="Изображение 21" descr="возле"/>
          <p:cNvPicPr>
            <a:picLocks noChangeAspect="1"/>
          </p:cNvPicPr>
          <p:nvPr/>
        </p:nvPicPr>
        <p:blipFill>
          <a:blip r:embed="rId6"/>
          <a:srcRect l="2407" t="26898" r="16395" b="2917"/>
          <a:stretch>
            <a:fillRect/>
          </a:stretch>
        </p:blipFill>
        <p:spPr>
          <a:xfrm>
            <a:off x="6444208" y="116632"/>
            <a:ext cx="1955165" cy="22536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420" y="1591129"/>
            <a:ext cx="39035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«Одарённые дети»</a:t>
            </a: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и организация городского конкурса на лучшее исполнение этюда «Юный виртуоз»;</a:t>
            </a: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и организация городского конкурса на лучшее исполнение произведений крупной формы «Созвучие»</a:t>
            </a: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одаренных обучающихся для  поездок в краевую столицу для посещения культурных мероприятий</a:t>
            </a:r>
          </a:p>
        </p:txBody>
      </p:sp>
    </p:spTree>
  </p:cSld>
  <p:clrMapOvr>
    <a:masterClrMapping/>
  </p:clrMapOvr>
  <p:transition spd="slow" advClick="0" advTm="10000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7051040" cy="1049020"/>
          </a:xfrm>
        </p:spPr>
        <p:txBody>
          <a:bodyPr/>
          <a:lstStyle/>
          <a:p>
            <a:r>
              <a:rPr lang="ru-RU" altLang="en-US" sz="2500" b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Концертная деятельность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395605" y="1124585"/>
            <a:ext cx="7813040" cy="5266055"/>
          </a:xfrm>
        </p:spPr>
        <p:txBody>
          <a:bodyPr>
            <a:noAutofit/>
          </a:bodyPr>
          <a:lstStyle/>
          <a:p>
            <a:r>
              <a:rPr lang="ru-RU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«Ночь искусств» (</a:t>
            </a:r>
            <a:r>
              <a:rPr lang="ru-RU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Славгородский</a:t>
            </a:r>
            <a:r>
              <a:rPr lang="ru-RU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краеведческий </a:t>
            </a:r>
            <a:r>
              <a:rPr lang="ru-RU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музей)</a:t>
            </a:r>
          </a:p>
          <a:p>
            <a:r>
              <a:rPr lang="ru-RU" altLang="en-US" sz="1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Реализация творческого проекта «Искусство каждому» (Городской парк культуры и отдыха)</a:t>
            </a:r>
            <a:endParaRPr lang="ru-RU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день музыки (ДШИ)</a:t>
            </a:r>
          </a:p>
          <a:p>
            <a:r>
              <a:rPr lang="ru-RU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Концерты в </a:t>
            </a:r>
            <a:r>
              <a:rPr lang="ru-RU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дошкольных учреждениях города «Знакомство </a:t>
            </a:r>
            <a:r>
              <a:rPr lang="ru-RU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музыкальными </a:t>
            </a:r>
            <a:r>
              <a:rPr lang="ru-RU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инструментами»</a:t>
            </a:r>
            <a:endParaRPr lang="ru-RU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 преподавателей ДШИ «Мгновенье музыки чудесной» (ДШИ)</a:t>
            </a:r>
          </a:p>
          <a:p>
            <a:r>
              <a:rPr lang="ru-RU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 ко Дню матери (ДШИ)</a:t>
            </a:r>
          </a:p>
          <a:p>
            <a:r>
              <a:rPr lang="ru-RU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Концерт, посвященный </a:t>
            </a:r>
            <a:r>
              <a:rPr lang="ru-RU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творчеству </a:t>
            </a:r>
            <a:r>
              <a:rPr lang="ru-RU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 </a:t>
            </a:r>
            <a:r>
              <a:rPr lang="ru-RU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Шаинского</a:t>
            </a:r>
            <a:r>
              <a:rPr lang="ru-RU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«Вместе весело шагать» (ДШИ)</a:t>
            </a:r>
          </a:p>
          <a:p>
            <a:r>
              <a:rPr lang="ru-RU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выставок художественного отделения (</a:t>
            </a:r>
            <a:r>
              <a:rPr lang="ru-RU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Славгородский</a:t>
            </a:r>
            <a:r>
              <a:rPr lang="ru-RU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краеведческий </a:t>
            </a:r>
            <a:r>
              <a:rPr lang="ru-RU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музей)</a:t>
            </a:r>
          </a:p>
          <a:p>
            <a:r>
              <a:rPr lang="ru-RU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семейного творчества (ДШИ)</a:t>
            </a:r>
          </a:p>
          <a:p>
            <a:r>
              <a:rPr lang="ru-RU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Отчетный концерт фортепианного отделения (ДШИ)</a:t>
            </a:r>
          </a:p>
          <a:p>
            <a:r>
              <a:rPr lang="ru-RU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Отчетный концерт ДШИ (</a:t>
            </a:r>
            <a:r>
              <a:rPr lang="ru-RU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дом культуры)</a:t>
            </a:r>
            <a:endParaRPr lang="ru-RU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Концерт, посвященный Дню Защитника Отечества (ДШИ)</a:t>
            </a:r>
          </a:p>
          <a:p>
            <a:r>
              <a:rPr lang="ru-RU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Концерт, посвященный Международному женскому дню - 8 марта (ДШИ)</a:t>
            </a:r>
          </a:p>
          <a:p>
            <a:pPr marL="114300" indent="0">
              <a:buNone/>
            </a:pPr>
            <a:endParaRPr lang="ru-RU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10000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8220" y="188595"/>
            <a:ext cx="5610225" cy="753110"/>
          </a:xfrm>
        </p:spPr>
        <p:txBody>
          <a:bodyPr/>
          <a:lstStyle/>
          <a:p>
            <a:r>
              <a:rPr lang="ru-RU" altLang="en-US" sz="400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Афиши концертов</a:t>
            </a:r>
          </a:p>
        </p:txBody>
      </p:sp>
      <p:sp>
        <p:nvSpPr>
          <p:cNvPr id="12" name="Замещающее содержимое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13" name="Изображение 12" descr="photo_5440365998344178881_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850" y="908685"/>
            <a:ext cx="2061210" cy="2879725"/>
          </a:xfrm>
          <a:prstGeom prst="rect">
            <a:avLst/>
          </a:prstGeom>
        </p:spPr>
      </p:pic>
      <p:pic>
        <p:nvPicPr>
          <p:cNvPr id="14" name="Изображение 13" descr="photo_5440365998344178880_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265" y="3041650"/>
            <a:ext cx="2957830" cy="1980565"/>
          </a:xfrm>
          <a:prstGeom prst="rect">
            <a:avLst/>
          </a:prstGeom>
        </p:spPr>
      </p:pic>
      <p:pic>
        <p:nvPicPr>
          <p:cNvPr id="15" name="Изображение 14" descr="photo_5440365998344178879_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50" y="116632"/>
            <a:ext cx="2071370" cy="2825115"/>
          </a:xfrm>
          <a:prstGeom prst="rect">
            <a:avLst/>
          </a:prstGeom>
        </p:spPr>
      </p:pic>
      <p:pic>
        <p:nvPicPr>
          <p:cNvPr id="16" name="Изображение 15" descr="photo_5440365998344178878_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15" y="3879850"/>
            <a:ext cx="2061210" cy="2778125"/>
          </a:xfrm>
          <a:prstGeom prst="rect">
            <a:avLst/>
          </a:prstGeom>
        </p:spPr>
      </p:pic>
      <p:pic>
        <p:nvPicPr>
          <p:cNvPr id="17" name="Изображение 16" descr="photo_5440365998344178877_y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8265" y="941705"/>
            <a:ext cx="2954655" cy="2099945"/>
          </a:xfrm>
          <a:prstGeom prst="rect">
            <a:avLst/>
          </a:prstGeom>
        </p:spPr>
      </p:pic>
      <p:pic>
        <p:nvPicPr>
          <p:cNvPr id="18" name="Изображение 17" descr="photo_5440365998344178876_y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5500" y="3879850"/>
            <a:ext cx="2067560" cy="2778125"/>
          </a:xfrm>
          <a:prstGeom prst="rect">
            <a:avLst/>
          </a:prstGeom>
        </p:spPr>
      </p:pic>
      <p:pic>
        <p:nvPicPr>
          <p:cNvPr id="20" name="Изображение 19" descr="photo_5440365998344178874_y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8265" y="4882515"/>
            <a:ext cx="2947670" cy="177546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095" y="44133"/>
            <a:ext cx="7620000" cy="1143000"/>
          </a:xfrm>
        </p:spPr>
        <p:txBody>
          <a:bodyPr/>
          <a:lstStyle/>
          <a:p>
            <a:pPr algn="l"/>
            <a:r>
              <a:rPr lang="ru-RU" altLang="en-US" sz="2500" b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Концертная деятельность:</a:t>
            </a:r>
          </a:p>
        </p:txBody>
      </p:sp>
      <p:pic>
        <p:nvPicPr>
          <p:cNvPr id="13" name="Замещающее содержимое 12" descr="3c3effd3-a640-480e-8207-49bed6257d0b"/>
          <p:cNvPicPr>
            <a:picLocks noGrp="1" noChangeAspect="1"/>
          </p:cNvPicPr>
          <p:nvPr>
            <p:ph idx="1"/>
          </p:nvPr>
        </p:nvPicPr>
        <p:blipFill>
          <a:blip r:embed="rId2"/>
          <a:srcRect t="3828" b="2738"/>
          <a:stretch>
            <a:fillRect/>
          </a:stretch>
        </p:blipFill>
        <p:spPr>
          <a:xfrm>
            <a:off x="5939790" y="908685"/>
            <a:ext cx="2295525" cy="2448560"/>
          </a:xfrm>
          <a:prstGeom prst="rect">
            <a:avLst/>
          </a:prstGeom>
        </p:spPr>
      </p:pic>
      <p:pic>
        <p:nvPicPr>
          <p:cNvPr id="14" name="Изображение 13" descr="8b9258b8-0d07-4d9d-b65f-3bdfc5e7aa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165" y="3131820"/>
            <a:ext cx="3874135" cy="2169160"/>
          </a:xfrm>
          <a:prstGeom prst="rect">
            <a:avLst/>
          </a:prstGeom>
        </p:spPr>
      </p:pic>
      <p:pic>
        <p:nvPicPr>
          <p:cNvPr id="15" name="Изображение 14" descr="70bb952c-1a17-494b-a642-f71cc36f09df"/>
          <p:cNvPicPr>
            <a:picLocks noChangeAspect="1"/>
          </p:cNvPicPr>
          <p:nvPr/>
        </p:nvPicPr>
        <p:blipFill>
          <a:blip r:embed="rId4"/>
          <a:srcRect l="8260" b="477"/>
          <a:stretch>
            <a:fillRect/>
          </a:stretch>
        </p:blipFill>
        <p:spPr>
          <a:xfrm>
            <a:off x="323850" y="917575"/>
            <a:ext cx="1713865" cy="2604770"/>
          </a:xfrm>
          <a:prstGeom prst="rect">
            <a:avLst/>
          </a:prstGeom>
        </p:spPr>
      </p:pic>
      <p:pic>
        <p:nvPicPr>
          <p:cNvPr id="16" name="Изображение 15" descr="06030373-520d-4edd-be5e-2eadaa3068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9364" y="4753893"/>
            <a:ext cx="1980565" cy="2077085"/>
          </a:xfrm>
          <a:prstGeom prst="rect">
            <a:avLst/>
          </a:prstGeom>
        </p:spPr>
      </p:pic>
      <p:pic>
        <p:nvPicPr>
          <p:cNvPr id="18" name="Изображение 17" descr="de98e0c1-9d1c-4d43-b07b-a0027af51136"/>
          <p:cNvPicPr>
            <a:picLocks noChangeAspect="1"/>
          </p:cNvPicPr>
          <p:nvPr/>
        </p:nvPicPr>
        <p:blipFill>
          <a:blip r:embed="rId6"/>
          <a:srcRect r="8146"/>
          <a:stretch>
            <a:fillRect/>
          </a:stretch>
        </p:blipFill>
        <p:spPr>
          <a:xfrm>
            <a:off x="341145" y="3012723"/>
            <a:ext cx="2520315" cy="2064385"/>
          </a:xfrm>
          <a:prstGeom prst="rect">
            <a:avLst/>
          </a:prstGeom>
        </p:spPr>
      </p:pic>
      <p:pic>
        <p:nvPicPr>
          <p:cNvPr id="19" name="Изображение 18" descr="e283c951-d08a-4267-8510-7c2d8e07af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4005" y="3140710"/>
            <a:ext cx="1590675" cy="2179955"/>
          </a:xfrm>
          <a:prstGeom prst="rect">
            <a:avLst/>
          </a:prstGeom>
        </p:spPr>
      </p:pic>
      <p:pic>
        <p:nvPicPr>
          <p:cNvPr id="20" name="Изображение 19" descr="WhatsApp Image 2025-11-07 at 22.23.0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9295" y="917575"/>
            <a:ext cx="3975735" cy="2223135"/>
          </a:xfrm>
          <a:prstGeom prst="rect">
            <a:avLst/>
          </a:prstGeom>
        </p:spPr>
      </p:pic>
      <p:pic>
        <p:nvPicPr>
          <p:cNvPr id="23" name="Изображение 22" descr="садик"/>
          <p:cNvPicPr>
            <a:picLocks noChangeAspect="1"/>
          </p:cNvPicPr>
          <p:nvPr/>
        </p:nvPicPr>
        <p:blipFill>
          <a:blip r:embed="rId9"/>
          <a:srcRect l="5372" r="6456"/>
          <a:stretch>
            <a:fillRect/>
          </a:stretch>
        </p:blipFill>
        <p:spPr>
          <a:xfrm>
            <a:off x="5148064" y="4917178"/>
            <a:ext cx="2582560" cy="191380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6206" y="116632"/>
            <a:ext cx="6048077" cy="1143000"/>
          </a:xfrm>
        </p:spPr>
        <p:txBody>
          <a:bodyPr/>
          <a:lstStyle/>
          <a:p>
            <a:pPr algn="ctr"/>
            <a:r>
              <a:rPr lang="ru-RU" alt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Отзывы </a:t>
            </a:r>
            <a:r>
              <a:rPr lang="ru-RU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деятельности преподавателя</a:t>
            </a:r>
          </a:p>
        </p:txBody>
      </p:sp>
      <p:pic>
        <p:nvPicPr>
          <p:cNvPr id="5" name="Замещающее содержимое 4" descr="Отзыв 1"/>
          <p:cNvPicPr>
            <a:picLocks noGrp="1" noChangeAspect="1"/>
          </p:cNvPicPr>
          <p:nvPr>
            <p:ph idx="1"/>
          </p:nvPr>
        </p:nvPicPr>
        <p:blipFill>
          <a:blip r:embed="rId2"/>
          <a:srcRect l="11192" t="4695" r="4943" b="9710"/>
          <a:stretch>
            <a:fillRect/>
          </a:stretch>
        </p:blipFill>
        <p:spPr>
          <a:xfrm>
            <a:off x="395605" y="1124585"/>
            <a:ext cx="3917315" cy="5608955"/>
          </a:xfrm>
          <a:prstGeom prst="rect">
            <a:avLst/>
          </a:prstGeom>
        </p:spPr>
      </p:pic>
      <p:pic>
        <p:nvPicPr>
          <p:cNvPr id="7" name="Изображение 6" descr="Отзыв 2"/>
          <p:cNvPicPr>
            <a:picLocks noChangeAspect="1"/>
          </p:cNvPicPr>
          <p:nvPr/>
        </p:nvPicPr>
        <p:blipFill>
          <a:blip r:embed="rId3"/>
          <a:srcRect l="3903" t="3181" r="2089" b="1406"/>
          <a:stretch>
            <a:fillRect/>
          </a:stretch>
        </p:blipFill>
        <p:spPr>
          <a:xfrm>
            <a:off x="4500245" y="1124585"/>
            <a:ext cx="3684270" cy="5603875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2026-01-26_20-08-11"/>
          <p:cNvPicPr>
            <a:picLocks noChangeAspect="1"/>
          </p:cNvPicPr>
          <p:nvPr/>
        </p:nvPicPr>
        <p:blipFill>
          <a:blip r:embed="rId2"/>
          <a:srcRect l="3818" t="1322" r="2314" b="1825"/>
          <a:stretch>
            <a:fillRect/>
          </a:stretch>
        </p:blipFill>
        <p:spPr>
          <a:xfrm>
            <a:off x="179705" y="476885"/>
            <a:ext cx="3861435" cy="5753100"/>
          </a:xfrm>
          <a:prstGeom prst="rect">
            <a:avLst/>
          </a:prstGeom>
        </p:spPr>
      </p:pic>
      <p:pic>
        <p:nvPicPr>
          <p:cNvPr id="12" name="Изображение 11" descr="2026-01-26_20-17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100" y="476885"/>
            <a:ext cx="3931285" cy="575310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Замещающее содержимое 5" descr="2026-01-26_20-15-39"/>
          <p:cNvPicPr>
            <a:picLocks noGrp="1" noChangeAspect="1"/>
          </p:cNvPicPr>
          <p:nvPr>
            <p:ph idx="1"/>
          </p:nvPr>
        </p:nvPicPr>
        <p:blipFill>
          <a:blip r:embed="rId2"/>
          <a:srcRect l="3455" t="7941" r="3201"/>
          <a:stretch>
            <a:fillRect/>
          </a:stretch>
        </p:blipFill>
        <p:spPr>
          <a:xfrm>
            <a:off x="254000" y="260350"/>
            <a:ext cx="5974080" cy="4275455"/>
          </a:xfrm>
          <a:prstGeom prst="rect">
            <a:avLst/>
          </a:prstGeom>
        </p:spPr>
      </p:pic>
      <p:pic>
        <p:nvPicPr>
          <p:cNvPr id="7" name="Изображение 6" descr="2026-01-26_20-03-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732913"/>
            <a:ext cx="3691890" cy="3925062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2"/>
            <a:ext cx="2989738" cy="3240360"/>
          </a:xfrm>
        </p:spPr>
      </p:pic>
      <p:sp>
        <p:nvSpPr>
          <p:cNvPr id="3" name="TextBox 2"/>
          <p:cNvSpPr txBox="1"/>
          <p:nvPr/>
        </p:nvSpPr>
        <p:spPr>
          <a:xfrm>
            <a:off x="179512" y="404664"/>
            <a:ext cx="4464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«Чтобы полюбить музыку, надо, прежде всего, ее слушать…»</a:t>
            </a:r>
          </a:p>
          <a:p>
            <a:pPr algn="r"/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 Шостакович</a:t>
            </a:r>
            <a:endParaRPr lang="ru-RU" sz="2000" b="1" i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1772752"/>
            <a:ext cx="7344816" cy="5332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Дамер</a:t>
            </a:r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Викторовна</a:t>
            </a:r>
          </a:p>
          <a:p>
            <a:pPr defTabSz="720090">
              <a:lnSpc>
                <a:spcPts val="1500"/>
              </a:lnSpc>
            </a:pPr>
            <a:endParaRPr lang="ru-RU" sz="20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720090"/>
            <a:r>
              <a:rPr lang="ru-RU" u="sng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18.05.1969 г.</a:t>
            </a:r>
          </a:p>
          <a:p>
            <a:pPr defTabSz="720090"/>
            <a:endParaRPr lang="ru-RU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720090"/>
            <a:r>
              <a:rPr lang="ru-RU" u="sng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рождения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с. </a:t>
            </a: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Дмитро-Титово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defTabSz="720090"/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Кытмановский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Алтайский край.</a:t>
            </a:r>
          </a:p>
          <a:p>
            <a:pPr defTabSz="720090"/>
            <a:endParaRPr lang="ru-RU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720090"/>
            <a:r>
              <a:rPr lang="ru-RU" u="sng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Барнаульское музыкальное училище, 1991 г. Преподаватель и  концертмейстер высшей категории</a:t>
            </a:r>
          </a:p>
          <a:p>
            <a:pPr defTabSz="720090"/>
            <a:endParaRPr lang="ru-RU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720090"/>
            <a:r>
              <a:rPr lang="ru-RU" u="sng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поощрениях и наградах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720090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Почетная грамота Министерства культуры Алтайского края;</a:t>
            </a:r>
          </a:p>
          <a:p>
            <a:pPr defTabSz="720090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премии главы муниципального округа город Славгород Алтайского края в области культуры.</a:t>
            </a:r>
          </a:p>
          <a:p>
            <a:pPr defTabSz="720090"/>
            <a:endParaRPr lang="ru-RU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720090"/>
            <a:r>
              <a:rPr lang="ru-RU" u="sng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стаж работы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40 лет.</a:t>
            </a:r>
          </a:p>
          <a:p>
            <a:pPr defTabSz="720090"/>
            <a:r>
              <a:rPr lang="ru-RU" u="sng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работы в организации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 лет.</a:t>
            </a:r>
          </a:p>
          <a:p>
            <a:pPr defTabSz="720090"/>
            <a:endParaRPr lang="ru-RU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720090"/>
            <a:endParaRPr lang="ru-RU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10000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556792"/>
            <a:ext cx="2722622" cy="4038557"/>
          </a:xfrm>
        </p:spPr>
      </p:pic>
      <p:sp>
        <p:nvSpPr>
          <p:cNvPr id="6" name="TextBox 5"/>
          <p:cNvSpPr txBox="1"/>
          <p:nvPr/>
        </p:nvSpPr>
        <p:spPr>
          <a:xfrm>
            <a:off x="323528" y="436022"/>
            <a:ext cx="8139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«Профессиональное развитие, самообразование»</a:t>
            </a:r>
            <a:endParaRPr lang="ru-RU" sz="28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8680" y="1412776"/>
            <a:ext cx="496855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моей педагогической деятельности</a:t>
            </a:r>
            <a:r>
              <a:rPr lang="ru-RU" sz="19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формирование духовной, </a:t>
            </a:r>
          </a:p>
          <a:p>
            <a:r>
              <a:rPr lang="ru-RU" sz="19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нравственной личности, способной к саморазвитию, самосовершенствованию.</a:t>
            </a:r>
          </a:p>
          <a:p>
            <a:r>
              <a:rPr lang="ru-RU" sz="1900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19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19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ввести своих учеников в увлекательный мир музыки и помочь создать </a:t>
            </a:r>
          </a:p>
          <a:p>
            <a:r>
              <a:rPr lang="ru-RU" sz="19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платформу для их самостоятельного развития;</a:t>
            </a:r>
          </a:p>
          <a:p>
            <a:r>
              <a:rPr lang="ru-RU" sz="19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научить </a:t>
            </a:r>
            <a:r>
              <a:rPr lang="ru-RU" sz="19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профессиональному владению </a:t>
            </a:r>
          </a:p>
          <a:p>
            <a:r>
              <a:rPr lang="ru-RU" sz="19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инструментом, грамотному исполнению произведений;</a:t>
            </a:r>
          </a:p>
          <a:p>
            <a:r>
              <a:rPr lang="ru-RU" sz="19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воспитать </a:t>
            </a:r>
            <a:r>
              <a:rPr lang="ru-RU" sz="19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эстетическое восприятие </a:t>
            </a:r>
            <a:r>
              <a:rPr lang="ru-RU" sz="19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искусства, развить </a:t>
            </a:r>
            <a:r>
              <a:rPr lang="ru-RU" sz="19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музыкально-образную сторону, познакомить с различными стилями, жанрами, эпохами в искусстве.</a:t>
            </a:r>
          </a:p>
          <a:p>
            <a:endParaRPr lang="ru-RU" sz="19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10000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88640"/>
            <a:ext cx="6032883" cy="42679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92718"/>
            <a:ext cx="5714598" cy="40535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512" y="188640"/>
            <a:ext cx="244827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Курсы повышения квалификации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10000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620000" cy="994122"/>
          </a:xfrm>
        </p:spPr>
        <p:txBody>
          <a:bodyPr/>
          <a:lstStyle/>
          <a:p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«Методическая тема»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28859"/>
            <a:ext cx="7620000" cy="4800600"/>
          </a:xfrm>
        </p:spPr>
        <p:txBody>
          <a:bodyPr/>
          <a:lstStyle/>
          <a:p>
            <a:pPr>
              <a:buFontTx/>
              <a:buChar char="-"/>
            </a:pPr>
            <a:r>
              <a:rPr lang="ru-RU" dirty="0" smtClean="0"/>
              <a:t>Методический доклад на тему: «Развитие эмоциональной отзывчивости учащихся в работе над художественным образом в классе фортепиано» (городской уровень);</a:t>
            </a:r>
          </a:p>
          <a:p>
            <a:pPr>
              <a:buFontTx/>
              <a:buChar char="-"/>
            </a:pPr>
            <a:r>
              <a:rPr lang="ru-RU" dirty="0" smtClean="0"/>
              <a:t>Открытый урок на тему: «Подготовка к концертному выступлению </a:t>
            </a:r>
            <a:r>
              <a:rPr lang="ru-RU" dirty="0" err="1" smtClean="0"/>
              <a:t>кантиленной</a:t>
            </a:r>
            <a:r>
              <a:rPr lang="ru-RU" dirty="0" smtClean="0"/>
              <a:t> пьесы в классе фортепиано» (городской уровень).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19" y="3284731"/>
            <a:ext cx="2450907" cy="34640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642" y="3284731"/>
            <a:ext cx="2457819" cy="3464053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995" y="44133"/>
            <a:ext cx="7620000" cy="1143000"/>
          </a:xfrm>
        </p:spPr>
        <p:txBody>
          <a:bodyPr/>
          <a:lstStyle/>
          <a:p>
            <a:r>
              <a:rPr lang="ru-RU" altLang="en-US" sz="300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«Методическая тема»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457200" y="1028700"/>
            <a:ext cx="5627370" cy="5656580"/>
          </a:xfrm>
        </p:spPr>
        <p:txBody>
          <a:bodyPr>
            <a:normAutofit fontScale="97500" lnSpcReduction="10000"/>
          </a:bodyPr>
          <a:lstStyle/>
          <a:p>
            <a:pPr marL="114300" indent="0">
              <a:buNone/>
            </a:pPr>
            <a:r>
              <a:rPr lang="ru-RU" altLang="en-US"/>
              <a:t>В своей работе я использую следующие методики:</a:t>
            </a:r>
          </a:p>
          <a:p>
            <a:r>
              <a:rPr lang="ru-RU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Элеазара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Андреевича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Андрианова</a:t>
            </a:r>
            <a:r>
              <a:rPr lang="ru-RU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Его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элементы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анатомической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коррекции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положения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тела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рук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музыканта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особый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режим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упражнений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направленных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снятие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излишнего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напряжения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мышц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суставов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Генриха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Нейгауза</a:t>
            </a:r>
            <a:r>
              <a:rPr lang="ru-RU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его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концепции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должен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чувствовать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музыку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изнутри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осознавать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каждую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деталь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её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выразительности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тонко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передавать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замысел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композитора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114300" indent="0">
              <a:buNone/>
            </a:pPr>
            <a:r>
              <a:rPr lang="ru-RU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Также, я применяю современные технологии:</a:t>
            </a:r>
          </a:p>
          <a:p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цифровых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облачных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сервисов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хранения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нот</a:t>
            </a:r>
            <a:r>
              <a:rPr lang="ru-RU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Google Drive, Dropbox</a:t>
            </a:r>
            <a:r>
              <a:rPr lang="ru-RU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Йога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музыкантов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специальные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пальцев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рук</a:t>
            </a:r>
            <a:r>
              <a:rPr lang="ru-RU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</a:t>
            </a:r>
            <a:r>
              <a:rPr lang="ru-RU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 учениками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заданий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переводу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популярной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мелодии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классическое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звучание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наоборот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Изображение 4" descr="photo_5443007789778275674_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325" y="1162050"/>
            <a:ext cx="1969770" cy="2626995"/>
          </a:xfrm>
          <a:prstGeom prst="rect">
            <a:avLst/>
          </a:prstGeom>
        </p:spPr>
      </p:pic>
      <p:pic>
        <p:nvPicPr>
          <p:cNvPr id="6" name="Изображение 5" descr="photo_5443007789778275677_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325" y="3860800"/>
            <a:ext cx="1979295" cy="264033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Замещающее содержимое 5" descr="2025-11-07_00-36-0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7980" y="4030980"/>
            <a:ext cx="3886835" cy="2708910"/>
          </a:xfrm>
          <a:prstGeom prst="rect">
            <a:avLst/>
          </a:prstGeom>
        </p:spPr>
      </p:pic>
      <p:pic>
        <p:nvPicPr>
          <p:cNvPr id="10" name="Изображение 9" descr="2025-11-07_00-41-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200" y="1268730"/>
            <a:ext cx="3903980" cy="2644140"/>
          </a:xfrm>
          <a:prstGeom prst="rect">
            <a:avLst/>
          </a:prstGeom>
        </p:spPr>
      </p:pic>
      <p:sp>
        <p:nvSpPr>
          <p:cNvPr id="12" name="Текстовое поле 11"/>
          <p:cNvSpPr txBox="1"/>
          <p:nvPr/>
        </p:nvSpPr>
        <p:spPr>
          <a:xfrm>
            <a:off x="467995" y="260350"/>
            <a:ext cx="793750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50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Участие обучающихся в сезонных образовательных сменах «</a:t>
            </a:r>
            <a:r>
              <a:rPr lang="en-US" altLang="ru-RU" sz="250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Allegro</a:t>
            </a:r>
            <a:r>
              <a:rPr lang="ru-RU" altLang="ru-RU" sz="250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»</a:t>
            </a:r>
            <a:r>
              <a:rPr lang="ru-RU" sz="250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для одаренных детей Алтайского края.</a:t>
            </a:r>
            <a:endParaRPr lang="ru-RU" altLang="en-US" sz="250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Изображение 12" descr="WhatsApp Image 2025-11-07 at 00.58.04"/>
          <p:cNvPicPr>
            <a:picLocks noChangeAspect="1"/>
          </p:cNvPicPr>
          <p:nvPr/>
        </p:nvPicPr>
        <p:blipFill>
          <a:blip r:embed="rId4"/>
          <a:srcRect l="5216" b="8281"/>
          <a:stretch>
            <a:fillRect/>
          </a:stretch>
        </p:blipFill>
        <p:spPr>
          <a:xfrm>
            <a:off x="394971" y="1506220"/>
            <a:ext cx="3074290" cy="2406650"/>
          </a:xfrm>
          <a:prstGeom prst="rect">
            <a:avLst/>
          </a:prstGeom>
        </p:spPr>
      </p:pic>
      <p:pic>
        <p:nvPicPr>
          <p:cNvPr id="15" name="Изображение 14" descr="WhatsApp Image 2025-11-07 at 00.54.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605" y="4220845"/>
            <a:ext cx="3224530" cy="251079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5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конкурсной деятельности обучающихся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7620000" cy="2880320"/>
          </a:xfrm>
        </p:spPr>
        <p:txBody>
          <a:bodyPr>
            <a:normAutofit lnSpcReduction="10000"/>
          </a:bodyPr>
          <a:lstStyle/>
          <a:p>
            <a:r>
              <a:rPr lang="ru-RU" sz="2000" u="sng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Краевые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sz="19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XXIV</a:t>
            </a:r>
            <a:r>
              <a:rPr lang="ru-RU" sz="19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Малые Краевые Дельфийские игры «Вместе лучше!», г. Барнаул - Диплом </a:t>
            </a:r>
            <a:r>
              <a:rPr lang="en-US" sz="19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9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степени;</a:t>
            </a:r>
          </a:p>
          <a:p>
            <a:pPr>
              <a:buFontTx/>
              <a:buChar char="-"/>
            </a:pPr>
            <a:r>
              <a:rPr lang="en-US" sz="19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19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Открытый региональный (с международным участием) конкурс концертмейстерского мастерства, г. Барнаул – Лауреат </a:t>
            </a:r>
            <a:r>
              <a:rPr lang="en-US" sz="19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19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степени;</a:t>
            </a:r>
          </a:p>
          <a:p>
            <a:pPr>
              <a:buFontTx/>
              <a:buChar char="-"/>
            </a:pPr>
            <a:r>
              <a:rPr lang="ru-RU" sz="19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Краевой конкурс «Юные дарования Алтая», г. Барнаул - Дипломант (</a:t>
            </a:r>
            <a:r>
              <a:rPr lang="en-US" sz="19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9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степень);</a:t>
            </a:r>
          </a:p>
          <a:p>
            <a:pPr>
              <a:buFontTx/>
              <a:buChar char="-"/>
            </a:pPr>
            <a:r>
              <a:rPr lang="en-US" altLang="ru-RU" sz="19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 </a:t>
            </a:r>
            <a:r>
              <a:rPr lang="ru-RU" altLang="en-US" sz="19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altLang="ru-RU" sz="19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раевой конкурс инструментальных коллективов и солистов «Музыкальный автограф», г. Барнаул - Лауреат </a:t>
            </a:r>
            <a:r>
              <a:rPr lang="en-US" altLang="ru-RU" sz="19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altLang="en-US" sz="19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степени.</a:t>
            </a:r>
            <a:endParaRPr lang="ru-RU" sz="19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Изображение 3" descr="2025-11-07_19-44-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900805"/>
            <a:ext cx="1913890" cy="2753995"/>
          </a:xfrm>
          <a:prstGeom prst="rect">
            <a:avLst/>
          </a:prstGeom>
        </p:spPr>
      </p:pic>
      <p:pic>
        <p:nvPicPr>
          <p:cNvPr id="5" name="Изображение 4" descr="2025-11-07_19-48-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090" y="3900805"/>
            <a:ext cx="1944370" cy="2753995"/>
          </a:xfrm>
          <a:prstGeom prst="rect">
            <a:avLst/>
          </a:prstGeom>
        </p:spPr>
      </p:pic>
      <p:pic>
        <p:nvPicPr>
          <p:cNvPr id="6" name="Изображение 5" descr="2025-11-07_19-50-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345" y="3906520"/>
            <a:ext cx="1925320" cy="2748280"/>
          </a:xfrm>
          <a:prstGeom prst="rect">
            <a:avLst/>
          </a:prstGeom>
        </p:spPr>
      </p:pic>
      <p:pic>
        <p:nvPicPr>
          <p:cNvPr id="7" name="Изображение 6" descr="2025-11-17_20-06-0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9665" y="3897630"/>
            <a:ext cx="1964690" cy="275717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605" y="332740"/>
            <a:ext cx="7620000" cy="3046730"/>
          </a:xfrm>
        </p:spPr>
        <p:txBody>
          <a:bodyPr>
            <a:normAutofit fontScale="92500" lnSpcReduction="20000"/>
          </a:bodyPr>
          <a:lstStyle/>
          <a:p>
            <a:r>
              <a:rPr lang="ru-RU" u="sng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Международные и всероссийские:</a:t>
            </a:r>
          </a:p>
          <a:p>
            <a:pPr>
              <a:buFontTx/>
              <a:buChar char="-"/>
            </a:pPr>
            <a:r>
              <a:rPr lang="en-US" sz="19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19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Всероссийский конкурс инструментальной музыки «Виртуоз», г. Тобольск – Лауреат </a:t>
            </a:r>
            <a:r>
              <a:rPr lang="en-US" sz="19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9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степени;</a:t>
            </a:r>
          </a:p>
          <a:p>
            <a:pPr>
              <a:buFontTx/>
              <a:buChar char="-"/>
            </a:pPr>
            <a:r>
              <a:rPr lang="en-US" sz="19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ru-RU" sz="19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конкурс творчества и искусств «Звездная страна 2025», г. Москва – Лауреат </a:t>
            </a:r>
            <a:r>
              <a:rPr lang="en-US" sz="19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9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степени;</a:t>
            </a:r>
          </a:p>
          <a:p>
            <a:pPr>
              <a:buFontTx/>
              <a:buChar char="-"/>
            </a:pPr>
            <a:r>
              <a:rPr lang="ru-RU" sz="19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ансамблевого исполнительства «Музицируем вместе», г. Новосибирск – Лауреат </a:t>
            </a:r>
            <a:r>
              <a:rPr lang="en-US" sz="19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9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степени;</a:t>
            </a:r>
          </a:p>
          <a:p>
            <a:pPr>
              <a:buFontTx/>
              <a:buChar char="-"/>
            </a:pPr>
            <a:r>
              <a:rPr lang="en-US" sz="19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19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открытый конкурс фортепианных этюдов «От школы беглости к школе мастерства», г. Кемерово – Дипломант;</a:t>
            </a:r>
          </a:p>
          <a:p>
            <a:pPr>
              <a:buFontTx/>
              <a:buChar char="-"/>
            </a:pPr>
            <a:r>
              <a:rPr lang="en-US" sz="19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19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Всероссийский конкурс творчества и искусств «Московская осень - 2025», г. Москва - Диплом лауреата </a:t>
            </a:r>
            <a:r>
              <a:rPr lang="en-US" sz="19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9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степени.</a:t>
            </a:r>
          </a:p>
          <a:p>
            <a:pPr marL="114300" indent="0">
              <a:buNone/>
            </a:pPr>
            <a:endParaRPr lang="ru-RU" sz="19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" y="3444240"/>
            <a:ext cx="1932305" cy="27355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95" y="3982720"/>
            <a:ext cx="1963420" cy="2778125"/>
          </a:xfrm>
          <a:prstGeom prst="rect">
            <a:avLst/>
          </a:prstGeom>
        </p:spPr>
      </p:pic>
      <p:pic>
        <p:nvPicPr>
          <p:cNvPr id="2" name="Изображение 1" descr="2025-11-07_01-08-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20" y="3444240"/>
            <a:ext cx="1995170" cy="2755900"/>
          </a:xfrm>
          <a:prstGeom prst="rect">
            <a:avLst/>
          </a:prstGeom>
        </p:spPr>
      </p:pic>
      <p:pic>
        <p:nvPicPr>
          <p:cNvPr id="4" name="Изображение 3" descr="2025-11-07_01-10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5" y="3982720"/>
            <a:ext cx="1999615" cy="2806700"/>
          </a:xfrm>
          <a:prstGeom prst="rect">
            <a:avLst/>
          </a:prstGeom>
        </p:spPr>
      </p:pic>
      <p:pic>
        <p:nvPicPr>
          <p:cNvPr id="8" name="Изображение 7" descr="WhatsApp Image 2025-11-07 at 21.45.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2225" y="3444240"/>
            <a:ext cx="1982470" cy="2800985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cove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29</TotalTime>
  <Words>795</Words>
  <Application>Microsoft Office PowerPoint</Application>
  <PresentationFormat>Экран (4:3)</PresentationFormat>
  <Paragraphs>92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Cambria</vt:lpstr>
      <vt:lpstr>Times New Roman</vt:lpstr>
      <vt:lpstr>Соседство</vt:lpstr>
      <vt:lpstr>Портфолио</vt:lpstr>
      <vt:lpstr>Презентация PowerPoint</vt:lpstr>
      <vt:lpstr>Презентация PowerPoint</vt:lpstr>
      <vt:lpstr>Презентация PowerPoint</vt:lpstr>
      <vt:lpstr>«Методическая тема»</vt:lpstr>
      <vt:lpstr>«Методическая тема»</vt:lpstr>
      <vt:lpstr>Презентация PowerPoint</vt:lpstr>
      <vt:lpstr>Результаты конкурсной деятельности обучающихся</vt:lpstr>
      <vt:lpstr>Презентация PowerPoint</vt:lpstr>
      <vt:lpstr>Презентация PowerPoint</vt:lpstr>
      <vt:lpstr>Реализация творческих проектов:  «Искусство каждому»</vt:lpstr>
      <vt:lpstr>Концертная деятельность</vt:lpstr>
      <vt:lpstr>Афиши концертов</vt:lpstr>
      <vt:lpstr>Концертная деятельность:</vt:lpstr>
      <vt:lpstr>Отзывы о деятельности преподавателя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device</dc:creator>
  <cp:lastModifiedBy>User</cp:lastModifiedBy>
  <cp:revision>35</cp:revision>
  <dcterms:created xsi:type="dcterms:W3CDTF">2025-09-29T13:25:00Z</dcterms:created>
  <dcterms:modified xsi:type="dcterms:W3CDTF">2026-01-28T06:56:56Z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9EAA2FC1715C4ADEAFF229A0F64195B2_12</vt:lpwstr>
  </property>
  <property fmtid="{D5CDD505-2E9C-101B-9397-08002B2CF9AE}" pid="3" name="KSOProductBuildVer">
    <vt:lpwstr>1049-12.2.0.23196</vt:lpwstr>
  </property>
</Properties>
</file>